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0"/>
  </p:notesMasterIdLst>
  <p:sldIdLst>
    <p:sldId id="257" r:id="rId2"/>
    <p:sldId id="280" r:id="rId3"/>
    <p:sldId id="277" r:id="rId4"/>
    <p:sldId id="281" r:id="rId5"/>
    <p:sldId id="279" r:id="rId6"/>
    <p:sldId id="282" r:id="rId7"/>
    <p:sldId id="283" r:id="rId8"/>
    <p:sldId id="261" r:id="rId9"/>
    <p:sldId id="262" r:id="rId10"/>
    <p:sldId id="263" r:id="rId11"/>
    <p:sldId id="264" r:id="rId12"/>
    <p:sldId id="284" r:id="rId13"/>
    <p:sldId id="265" r:id="rId14"/>
    <p:sldId id="285" r:id="rId15"/>
    <p:sldId id="266" r:id="rId16"/>
    <p:sldId id="269" r:id="rId17"/>
    <p:sldId id="292" r:id="rId18"/>
    <p:sldId id="293" r:id="rId19"/>
    <p:sldId id="294" r:id="rId20"/>
    <p:sldId id="278" r:id="rId21"/>
    <p:sldId id="271" r:id="rId22"/>
    <p:sldId id="286" r:id="rId23"/>
    <p:sldId id="287" r:id="rId24"/>
    <p:sldId id="291" r:id="rId25"/>
    <p:sldId id="288" r:id="rId26"/>
    <p:sldId id="289" r:id="rId27"/>
    <p:sldId id="290" r:id="rId28"/>
    <p:sldId id="27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264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file:///C:\Documents\Conferencias%20y%20Presentaciones\INTERAMERICAN%20DIALOGUE%20brookings%20y%20demas%202008\LIBRO%202012\PFR_ARG_Tables%20DEC%206%202012%20para%20LASA.xlsx" TargetMode="External"/><Relationship Id="rId3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oleObject" Target="file:///C:\Documents\Conferencias%20y%20Presentaciones\INTERAMERICAN%20DIALOGUE%20brookings%20y%20demas%202008\LIBRO%202012\PFR_ARG_Tables%20DEC%206%202012%20para%20LAS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r>
              <a:rPr lang="en-US" sz="2500" baseline="0" dirty="0">
                <a:latin typeface="Garamond" pitchFamily="18" charset="0"/>
              </a:rPr>
              <a:t>GDP Argentina constant prices 1993</a:t>
            </a:r>
          </a:p>
        </c:rich>
      </c:tx>
      <c:layout>
        <c:manualLayout>
          <c:xMode val="edge"/>
          <c:yMode val="edge"/>
          <c:x val="0.203836030912803"/>
          <c:y val="0.0133112110986127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cat>
            <c:numRef>
              <c:f>'PBI 70 09 empalmado'!$A$6:$A$47</c:f>
              <c:numCache>
                <c:formatCode>General</c:formatCode>
                <c:ptCount val="42"/>
                <c:pt idx="0">
                  <c:v>1970.0</c:v>
                </c:pt>
                <c:pt idx="1">
                  <c:v>1971.0</c:v>
                </c:pt>
                <c:pt idx="2">
                  <c:v>1972.0</c:v>
                </c:pt>
                <c:pt idx="3">
                  <c:v>1973.0</c:v>
                </c:pt>
                <c:pt idx="4">
                  <c:v>1974.0</c:v>
                </c:pt>
                <c:pt idx="5">
                  <c:v>1975.0</c:v>
                </c:pt>
                <c:pt idx="6">
                  <c:v>1976.0</c:v>
                </c:pt>
                <c:pt idx="7">
                  <c:v>1977.0</c:v>
                </c:pt>
                <c:pt idx="8">
                  <c:v>1978.0</c:v>
                </c:pt>
                <c:pt idx="9">
                  <c:v>1979.0</c:v>
                </c:pt>
                <c:pt idx="10">
                  <c:v>1980.0</c:v>
                </c:pt>
                <c:pt idx="11">
                  <c:v>1981.0</c:v>
                </c:pt>
                <c:pt idx="12">
                  <c:v>1982.0</c:v>
                </c:pt>
                <c:pt idx="13">
                  <c:v>1983.0</c:v>
                </c:pt>
                <c:pt idx="14">
                  <c:v>1984.0</c:v>
                </c:pt>
                <c:pt idx="15">
                  <c:v>1985.0</c:v>
                </c:pt>
                <c:pt idx="16">
                  <c:v>1986.0</c:v>
                </c:pt>
                <c:pt idx="17">
                  <c:v>1987.0</c:v>
                </c:pt>
                <c:pt idx="18">
                  <c:v>1988.0</c:v>
                </c:pt>
                <c:pt idx="19">
                  <c:v>1989.0</c:v>
                </c:pt>
                <c:pt idx="20">
                  <c:v>1990.0</c:v>
                </c:pt>
                <c:pt idx="21">
                  <c:v>1991.0</c:v>
                </c:pt>
                <c:pt idx="22">
                  <c:v>1992.0</c:v>
                </c:pt>
                <c:pt idx="23">
                  <c:v>1993.0</c:v>
                </c:pt>
                <c:pt idx="24">
                  <c:v>1994.0</c:v>
                </c:pt>
                <c:pt idx="25">
                  <c:v>1995.0</c:v>
                </c:pt>
                <c:pt idx="26">
                  <c:v>1996.0</c:v>
                </c:pt>
                <c:pt idx="27">
                  <c:v>1997.0</c:v>
                </c:pt>
                <c:pt idx="28">
                  <c:v>1998.0</c:v>
                </c:pt>
                <c:pt idx="29">
                  <c:v>1999.0</c:v>
                </c:pt>
                <c:pt idx="30">
                  <c:v>2000.0</c:v>
                </c:pt>
                <c:pt idx="31">
                  <c:v>2001.0</c:v>
                </c:pt>
                <c:pt idx="32">
                  <c:v>2002.0</c:v>
                </c:pt>
                <c:pt idx="33">
                  <c:v>2003.0</c:v>
                </c:pt>
                <c:pt idx="34">
                  <c:v>2004.0</c:v>
                </c:pt>
                <c:pt idx="35">
                  <c:v>2005.0</c:v>
                </c:pt>
                <c:pt idx="36">
                  <c:v>2006.0</c:v>
                </c:pt>
                <c:pt idx="37">
                  <c:v>2007.0</c:v>
                </c:pt>
                <c:pt idx="38">
                  <c:v>2008.0</c:v>
                </c:pt>
                <c:pt idx="39">
                  <c:v>2009.0</c:v>
                </c:pt>
                <c:pt idx="40">
                  <c:v>2010.0</c:v>
                </c:pt>
                <c:pt idx="41">
                  <c:v>2011.0</c:v>
                </c:pt>
              </c:numCache>
            </c:numRef>
          </c:cat>
          <c:val>
            <c:numRef>
              <c:f>'PBI 70 09 empalmado'!$C$6:$C$47</c:f>
              <c:numCache>
                <c:formatCode>0</c:formatCode>
                <c:ptCount val="42"/>
                <c:pt idx="0">
                  <c:v>152395.292653118</c:v>
                </c:pt>
                <c:pt idx="1">
                  <c:v>158136.0902063901</c:v>
                </c:pt>
                <c:pt idx="2">
                  <c:v>161460.9267542153</c:v>
                </c:pt>
                <c:pt idx="3">
                  <c:v>167593.4352335271</c:v>
                </c:pt>
                <c:pt idx="4">
                  <c:v>176529.3196156848</c:v>
                </c:pt>
                <c:pt idx="5">
                  <c:v>175623.1954624361</c:v>
                </c:pt>
                <c:pt idx="6">
                  <c:v>175678.2715150068</c:v>
                </c:pt>
                <c:pt idx="7">
                  <c:v>186323.5408662141</c:v>
                </c:pt>
                <c:pt idx="8">
                  <c:v>181059.8438419591</c:v>
                </c:pt>
                <c:pt idx="9">
                  <c:v>193187.1465341634</c:v>
                </c:pt>
                <c:pt idx="10">
                  <c:v>200921.9167339702</c:v>
                </c:pt>
                <c:pt idx="11">
                  <c:v>190494.4929193224</c:v>
                </c:pt>
                <c:pt idx="12">
                  <c:v>189093.102729766</c:v>
                </c:pt>
                <c:pt idx="13">
                  <c:v>197316.9381527248</c:v>
                </c:pt>
                <c:pt idx="14">
                  <c:v>200416.2716663451</c:v>
                </c:pt>
                <c:pt idx="15">
                  <c:v>190016.6225238965</c:v>
                </c:pt>
                <c:pt idx="16">
                  <c:v>201709.061789686</c:v>
                </c:pt>
                <c:pt idx="17">
                  <c:v>207165.0273212702</c:v>
                </c:pt>
                <c:pt idx="18">
                  <c:v>204907.0666160887</c:v>
                </c:pt>
                <c:pt idx="19">
                  <c:v>190241.9710177115</c:v>
                </c:pt>
                <c:pt idx="20">
                  <c:v>185548.2949003159</c:v>
                </c:pt>
                <c:pt idx="21">
                  <c:v>202494.625848907</c:v>
                </c:pt>
                <c:pt idx="22">
                  <c:v>218567.2146366567</c:v>
                </c:pt>
                <c:pt idx="23">
                  <c:v>236504.9802315725</c:v>
                </c:pt>
                <c:pt idx="24">
                  <c:v>250307.8855363152</c:v>
                </c:pt>
                <c:pt idx="25">
                  <c:v>243186.1015194604</c:v>
                </c:pt>
                <c:pt idx="26">
                  <c:v>256626.2430558472</c:v>
                </c:pt>
                <c:pt idx="27">
                  <c:v>277441.3176223802</c:v>
                </c:pt>
                <c:pt idx="28">
                  <c:v>288123.304607724</c:v>
                </c:pt>
                <c:pt idx="29">
                  <c:v>278369.013871718</c:v>
                </c:pt>
                <c:pt idx="30">
                  <c:v>276172.6853526501</c:v>
                </c:pt>
                <c:pt idx="31">
                  <c:v>263996.6743668172</c:v>
                </c:pt>
                <c:pt idx="32">
                  <c:v>235235.5967529069</c:v>
                </c:pt>
                <c:pt idx="33">
                  <c:v>256023.462375141</c:v>
                </c:pt>
                <c:pt idx="34">
                  <c:v>279141.2886317243</c:v>
                </c:pt>
                <c:pt idx="35">
                  <c:v>304763.5285502955</c:v>
                </c:pt>
                <c:pt idx="36">
                  <c:v>330564.9702500001</c:v>
                </c:pt>
                <c:pt idx="37">
                  <c:v>359126.391</c:v>
                </c:pt>
                <c:pt idx="38">
                  <c:v>383444.0414069525</c:v>
                </c:pt>
                <c:pt idx="39">
                  <c:v>386703.7228213547</c:v>
                </c:pt>
                <c:pt idx="40">
                  <c:v>422130.0521613453</c:v>
                </c:pt>
                <c:pt idx="41">
                  <c:v>459571.1046959948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9131560"/>
        <c:axId val="-2025478984"/>
      </c:lineChart>
      <c:catAx>
        <c:axId val="-2109131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025478984"/>
        <c:crosses val="autoZero"/>
        <c:auto val="1"/>
        <c:lblAlgn val="ctr"/>
        <c:lblOffset val="100"/>
        <c:tickLblSkip val="1"/>
        <c:noMultiLvlLbl val="0"/>
      </c:catAx>
      <c:valAx>
        <c:axId val="-2025478984"/>
        <c:scaling>
          <c:orientation val="minMax"/>
          <c:max val="500000.0"/>
          <c:min val="150000.0"/>
        </c:scaling>
        <c:delete val="0"/>
        <c:axPos val="l"/>
        <c:majorGridlines/>
        <c:title>
          <c:layout/>
          <c:overlay val="0"/>
          <c:txPr>
            <a:bodyPr/>
            <a:lstStyle/>
            <a:p>
              <a:pPr>
                <a:defRPr sz="1000" b="1" i="0" u="none" strike="noStrike" baseline="0">
                  <a:solidFill>
                    <a:srgbClr val="000000"/>
                  </a:solidFill>
                  <a:latin typeface="Calibri"/>
                  <a:ea typeface="Calibri"/>
                  <a:cs typeface="Calibri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-21091315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784350393700787"/>
          <c:y val="0.0392773233442907"/>
          <c:w val="0.880174540682415"/>
          <c:h val="0.75302635714225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Sheet4!$D$3:$D$39</c:f>
              <c:strCache>
                <c:ptCount val="37"/>
                <c:pt idx="0">
                  <c:v>May-88</c:v>
                </c:pt>
                <c:pt idx="1">
                  <c:v>Oct- 88</c:v>
                </c:pt>
                <c:pt idx="2">
                  <c:v>May-89</c:v>
                </c:pt>
                <c:pt idx="3">
                  <c:v>Oct- 89</c:v>
                </c:pt>
                <c:pt idx="4">
                  <c:v>May-90</c:v>
                </c:pt>
                <c:pt idx="5">
                  <c:v>Oct-90 </c:v>
                </c:pt>
                <c:pt idx="6">
                  <c:v>May-91</c:v>
                </c:pt>
                <c:pt idx="7">
                  <c:v>Oct-91</c:v>
                </c:pt>
                <c:pt idx="8">
                  <c:v>May-92</c:v>
                </c:pt>
                <c:pt idx="9">
                  <c:v>Oct-92</c:v>
                </c:pt>
                <c:pt idx="10">
                  <c:v>May-93</c:v>
                </c:pt>
                <c:pt idx="11">
                  <c:v>Oct-93</c:v>
                </c:pt>
                <c:pt idx="12">
                  <c:v>May-94</c:v>
                </c:pt>
                <c:pt idx="13">
                  <c:v>Oct-94</c:v>
                </c:pt>
                <c:pt idx="14">
                  <c:v>May-95</c:v>
                </c:pt>
                <c:pt idx="15">
                  <c:v>Oct-95</c:v>
                </c:pt>
                <c:pt idx="16">
                  <c:v>May-96</c:v>
                </c:pt>
                <c:pt idx="17">
                  <c:v>Oct-96</c:v>
                </c:pt>
                <c:pt idx="18">
                  <c:v>May-97</c:v>
                </c:pt>
                <c:pt idx="19">
                  <c:v>Oct-97</c:v>
                </c:pt>
                <c:pt idx="20">
                  <c:v>May-98</c:v>
                </c:pt>
                <c:pt idx="21">
                  <c:v>Oct-98</c:v>
                </c:pt>
                <c:pt idx="22">
                  <c:v>May-99</c:v>
                </c:pt>
                <c:pt idx="23">
                  <c:v>Oct-99</c:v>
                </c:pt>
                <c:pt idx="24">
                  <c:v>May-00</c:v>
                </c:pt>
                <c:pt idx="25">
                  <c:v>Oct-00</c:v>
                </c:pt>
                <c:pt idx="26">
                  <c:v>May-01</c:v>
                </c:pt>
                <c:pt idx="27">
                  <c:v>Oct-01</c:v>
                </c:pt>
                <c:pt idx="28">
                  <c:v>May-02</c:v>
                </c:pt>
                <c:pt idx="29">
                  <c:v>Oct-02</c:v>
                </c:pt>
                <c:pt idx="30">
                  <c:v>May-03</c:v>
                </c:pt>
                <c:pt idx="31">
                  <c:v>2nd 2003</c:v>
                </c:pt>
                <c:pt idx="32">
                  <c:v>1st 2004</c:v>
                </c:pt>
                <c:pt idx="33">
                  <c:v>2nd 2004</c:v>
                </c:pt>
                <c:pt idx="34">
                  <c:v>1st 2005</c:v>
                </c:pt>
                <c:pt idx="35">
                  <c:v>2nd 2005</c:v>
                </c:pt>
                <c:pt idx="36">
                  <c:v>1st 2006</c:v>
                </c:pt>
              </c:strCache>
            </c:strRef>
          </c:cat>
          <c:val>
            <c:numRef>
              <c:f>Sheet4!$I$3:$I$39</c:f>
              <c:numCache>
                <c:formatCode>General</c:formatCode>
                <c:ptCount val="37"/>
                <c:pt idx="0">
                  <c:v>29.8</c:v>
                </c:pt>
                <c:pt idx="1">
                  <c:v>32.30000000000001</c:v>
                </c:pt>
                <c:pt idx="2">
                  <c:v>25.9</c:v>
                </c:pt>
                <c:pt idx="3">
                  <c:v>47.3</c:v>
                </c:pt>
                <c:pt idx="4">
                  <c:v>42.5</c:v>
                </c:pt>
                <c:pt idx="5">
                  <c:v>33.7</c:v>
                </c:pt>
                <c:pt idx="6" formatCode="0.0">
                  <c:v>28.9</c:v>
                </c:pt>
                <c:pt idx="7" formatCode="0.0">
                  <c:v>21.5</c:v>
                </c:pt>
                <c:pt idx="8" formatCode="0.0">
                  <c:v>19.3</c:v>
                </c:pt>
                <c:pt idx="9" formatCode="#,##0.0">
                  <c:v>17.8</c:v>
                </c:pt>
                <c:pt idx="10" formatCode="#,##0.0">
                  <c:v>17.7</c:v>
                </c:pt>
                <c:pt idx="11" formatCode="#,##0.0">
                  <c:v>16.8</c:v>
                </c:pt>
                <c:pt idx="12" formatCode="#,##0.0">
                  <c:v>16.1</c:v>
                </c:pt>
                <c:pt idx="13" formatCode="#,##0.0">
                  <c:v>19.0</c:v>
                </c:pt>
                <c:pt idx="14" formatCode="#,##0.0">
                  <c:v>22.2</c:v>
                </c:pt>
                <c:pt idx="15" formatCode="#,##0.0">
                  <c:v>24.8</c:v>
                </c:pt>
                <c:pt idx="16" formatCode="#,##0.0">
                  <c:v>26.7</c:v>
                </c:pt>
                <c:pt idx="17" formatCode="#,##0.0">
                  <c:v>27.9</c:v>
                </c:pt>
                <c:pt idx="18" formatCode="#,##0.0">
                  <c:v>26.3</c:v>
                </c:pt>
                <c:pt idx="19" formatCode="#,##0.0">
                  <c:v>26.0</c:v>
                </c:pt>
                <c:pt idx="20" formatCode="#,##0.0">
                  <c:v>24.3</c:v>
                </c:pt>
                <c:pt idx="21" formatCode="#,##0.0">
                  <c:v>25.9</c:v>
                </c:pt>
                <c:pt idx="22" formatCode="#,##0.0">
                  <c:v>27.1</c:v>
                </c:pt>
                <c:pt idx="23" formatCode="#,##0.0">
                  <c:v>26.7</c:v>
                </c:pt>
                <c:pt idx="24" formatCode="#,##0.0">
                  <c:v>29.7</c:v>
                </c:pt>
                <c:pt idx="25" formatCode="#,##0.0">
                  <c:v>28.9</c:v>
                </c:pt>
                <c:pt idx="26">
                  <c:v>32.7</c:v>
                </c:pt>
                <c:pt idx="27">
                  <c:v>35.4</c:v>
                </c:pt>
                <c:pt idx="28">
                  <c:v>49.7</c:v>
                </c:pt>
                <c:pt idx="29">
                  <c:v>54.3</c:v>
                </c:pt>
                <c:pt idx="30" formatCode="0.0">
                  <c:v>52.3</c:v>
                </c:pt>
                <c:pt idx="31" formatCode="0.0">
                  <c:v>46.2</c:v>
                </c:pt>
                <c:pt idx="32" formatCode="0.0">
                  <c:v>42.70000000000001</c:v>
                </c:pt>
                <c:pt idx="33" formatCode="0.0">
                  <c:v>37.7</c:v>
                </c:pt>
                <c:pt idx="34" formatCode="0.0">
                  <c:v>38.0</c:v>
                </c:pt>
                <c:pt idx="35" formatCode="0.0">
                  <c:v>30.9</c:v>
                </c:pt>
                <c:pt idx="36" formatCode="0.0">
                  <c:v>29.4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08795192"/>
        <c:axId val="-2108792440"/>
      </c:barChart>
      <c:catAx>
        <c:axId val="-2108795192"/>
        <c:scaling>
          <c:orientation val="minMax"/>
        </c:scaling>
        <c:delete val="0"/>
        <c:axPos val="b"/>
        <c:majorTickMark val="out"/>
        <c:minorTickMark val="none"/>
        <c:tickLblPos val="nextTo"/>
        <c:crossAx val="-2108792440"/>
        <c:crosses val="autoZero"/>
        <c:auto val="1"/>
        <c:lblAlgn val="ctr"/>
        <c:lblOffset val="100"/>
        <c:noMultiLvlLbl val="0"/>
      </c:catAx>
      <c:valAx>
        <c:axId val="-2108792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108795192"/>
        <c:crosses val="autoZero"/>
        <c:crossBetween val="between"/>
      </c:valAx>
      <c:spPr>
        <a:effectLst>
          <a:glow rad="622300">
            <a:schemeClr val="accent1">
              <a:alpha val="40000"/>
            </a:schemeClr>
          </a:glow>
        </a:effectLst>
      </c:spPr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'19. CC Figure 2009'!$C$3</c:f>
              <c:strCache>
                <c:ptCount val="1"/>
                <c:pt idx="0">
                  <c:v>Concentration Index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2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6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9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6"/>
            <c:invertIfNegative val="0"/>
            <c:bubble3D val="0"/>
            <c:spPr>
              <a:solidFill>
                <a:schemeClr val="tx1"/>
              </a:solidFill>
            </c:spPr>
          </c:dPt>
          <c:dPt>
            <c:idx val="17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1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2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23"/>
            <c:invertIfNegative val="0"/>
            <c:bubble3D val="0"/>
            <c:spPr>
              <a:solidFill>
                <a:srgbClr val="C000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00B0F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92D050"/>
              </a:solidFill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'19. CC Figure 2009'!$B$4:$B$34</c:f>
              <c:strCache>
                <c:ptCount val="31"/>
                <c:pt idx="0">
                  <c:v>Airline Subsidies</c:v>
                </c:pt>
                <c:pt idx="1">
                  <c:v>Manufacturing Subsidies</c:v>
                </c:pt>
                <c:pt idx="2">
                  <c:v>Agricultural Subsidies</c:v>
                </c:pt>
                <c:pt idx="3">
                  <c:v>Net Market Income Gini</c:v>
                </c:pt>
                <c:pt idx="4">
                  <c:v>Disposable Income Gini</c:v>
                </c:pt>
                <c:pt idx="5">
                  <c:v>Final Income* Gini</c:v>
                </c:pt>
                <c:pt idx="6">
                  <c:v>Energy Subsidies</c:v>
                </c:pt>
                <c:pt idx="7">
                  <c:v>Other Education</c:v>
                </c:pt>
                <c:pt idx="8">
                  <c:v>University Tertiary Education</c:v>
                </c:pt>
                <c:pt idx="9">
                  <c:v>Transportation Subsidies</c:v>
                </c:pt>
                <c:pt idx="10">
                  <c:v> Other Urban Services</c:v>
                </c:pt>
                <c:pt idx="11">
                  <c:v>PAMI Health</c:v>
                </c:pt>
                <c:pt idx="12">
                  <c:v>Other Social Protection Programs</c:v>
                </c:pt>
                <c:pt idx="13">
                  <c:v> Water and Sanitation</c:v>
                </c:pt>
                <c:pt idx="14">
                  <c:v> Housing</c:v>
                </c:pt>
                <c:pt idx="15">
                  <c:v>"Inclusion" Scholarships (Becas)</c:v>
                </c:pt>
                <c:pt idx="16">
                  <c:v>Total CEQ Social Spending</c:v>
                </c:pt>
                <c:pt idx="17">
                  <c:v>Obras sociales - Social</c:v>
                </c:pt>
                <c:pt idx="18">
                  <c:v>Unemployment Insurance</c:v>
                </c:pt>
                <c:pt idx="19">
                  <c:v>Total Education Spending</c:v>
                </c:pt>
                <c:pt idx="20">
                  <c:v>Total Health Spending</c:v>
                </c:pt>
                <c:pt idx="21">
                  <c:v>Secondary Education</c:v>
                </c:pt>
                <c:pt idx="22">
                  <c:v>PAMI- INSSJyP - Social assistance</c:v>
                </c:pt>
                <c:pt idx="23">
                  <c:v>Moratorium/Non Contrib Pensions</c:v>
                </c:pt>
                <c:pt idx="24">
                  <c:v>Total Direct Transfers</c:v>
                </c:pt>
                <c:pt idx="25">
                  <c:v>Health Primary Attention</c:v>
                </c:pt>
                <c:pt idx="26">
                  <c:v>Primary Education</c:v>
                </c:pt>
                <c:pt idx="27">
                  <c:v>Seguridad Alimentaria</c:v>
                </c:pt>
                <c:pt idx="28">
                  <c:v>Asignacion Univ. Hijo Simulated (AUH)</c:v>
                </c:pt>
                <c:pt idx="29">
                  <c:v>Program Familias/IDH</c:v>
                </c:pt>
                <c:pt idx="30">
                  <c:v>Jefes y Jefas de Hogar Desocupados</c:v>
                </c:pt>
              </c:strCache>
            </c:strRef>
          </c:cat>
          <c:val>
            <c:numRef>
              <c:f>'19. CC Figure 2009'!$C$4:$C$34</c:f>
              <c:numCache>
                <c:formatCode>0.00</c:formatCode>
                <c:ptCount val="31"/>
                <c:pt idx="0">
                  <c:v>0.8</c:v>
                </c:pt>
                <c:pt idx="1">
                  <c:v>0.55</c:v>
                </c:pt>
                <c:pt idx="2">
                  <c:v>0.55</c:v>
                </c:pt>
                <c:pt idx="3" formatCode="0.000">
                  <c:v>0.489</c:v>
                </c:pt>
                <c:pt idx="4" formatCode="0.000">
                  <c:v>0.44729</c:v>
                </c:pt>
                <c:pt idx="5" formatCode="0.000">
                  <c:v>0.369041</c:v>
                </c:pt>
                <c:pt idx="6">
                  <c:v>0.22</c:v>
                </c:pt>
                <c:pt idx="7">
                  <c:v>0.19661817958587</c:v>
                </c:pt>
                <c:pt idx="8">
                  <c:v>0.19661817958587</c:v>
                </c:pt>
                <c:pt idx="9">
                  <c:v>0.164</c:v>
                </c:pt>
                <c:pt idx="10">
                  <c:v>0.138</c:v>
                </c:pt>
                <c:pt idx="11">
                  <c:v>0.1348</c:v>
                </c:pt>
                <c:pt idx="12">
                  <c:v>0.0</c:v>
                </c:pt>
                <c:pt idx="13">
                  <c:v>0.0</c:v>
                </c:pt>
                <c:pt idx="14">
                  <c:v>0.0</c:v>
                </c:pt>
                <c:pt idx="15">
                  <c:v>-0.12791724554335</c:v>
                </c:pt>
                <c:pt idx="16">
                  <c:v>-0.15194383416057</c:v>
                </c:pt>
                <c:pt idx="17">
                  <c:v>-0.157442557442558</c:v>
                </c:pt>
                <c:pt idx="18">
                  <c:v>-0.186049812669304</c:v>
                </c:pt>
                <c:pt idx="19">
                  <c:v>-0.195570807730513</c:v>
                </c:pt>
                <c:pt idx="20">
                  <c:v>-0.230912104174805</c:v>
                </c:pt>
                <c:pt idx="21">
                  <c:v>-0.243644420521294</c:v>
                </c:pt>
                <c:pt idx="22">
                  <c:v>-0.264</c:v>
                </c:pt>
                <c:pt idx="23">
                  <c:v>-0.270036063676441</c:v>
                </c:pt>
                <c:pt idx="24">
                  <c:v>-0.306461361134482</c:v>
                </c:pt>
                <c:pt idx="25">
                  <c:v>-0.359530402962833</c:v>
                </c:pt>
                <c:pt idx="26">
                  <c:v>-0.385328212759968</c:v>
                </c:pt>
                <c:pt idx="27">
                  <c:v>-0.476127316370612</c:v>
                </c:pt>
                <c:pt idx="28">
                  <c:v>-0.498073231688507</c:v>
                </c:pt>
                <c:pt idx="29">
                  <c:v>-0.500145425031297</c:v>
                </c:pt>
                <c:pt idx="30">
                  <c:v>-0.533929528725133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84352648"/>
        <c:axId val="-2027800136"/>
      </c:barChart>
      <c:catAx>
        <c:axId val="-2084352648"/>
        <c:scaling>
          <c:orientation val="minMax"/>
        </c:scaling>
        <c:delete val="0"/>
        <c:axPos val="l"/>
        <c:majorGridlines/>
        <c:majorTickMark val="out"/>
        <c:minorTickMark val="none"/>
        <c:tickLblPos val="low"/>
        <c:spPr>
          <a:ln w="6350"/>
        </c:spPr>
        <c:txPr>
          <a:bodyPr/>
          <a:lstStyle/>
          <a:p>
            <a:pPr>
              <a:defRPr sz="1200" b="1" i="0" baseline="0">
                <a:latin typeface="Garamond" pitchFamily="18" charset="0"/>
              </a:defRPr>
            </a:pPr>
            <a:endParaRPr lang="en-US"/>
          </a:p>
        </c:txPr>
        <c:crossAx val="-2027800136"/>
        <c:crosses val="autoZero"/>
        <c:auto val="1"/>
        <c:lblAlgn val="ctr"/>
        <c:lblOffset val="100"/>
        <c:noMultiLvlLbl val="0"/>
      </c:catAx>
      <c:valAx>
        <c:axId val="-20278001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Concentration Coefficient (or Gini when specified)</a:t>
                </a:r>
              </a:p>
            </c:rich>
          </c:tx>
          <c:layout/>
          <c:overlay val="0"/>
        </c:title>
        <c:numFmt formatCode="0.00" sourceLinked="1"/>
        <c:majorTickMark val="out"/>
        <c:minorTickMark val="none"/>
        <c:tickLblPos val="nextTo"/>
        <c:crossAx val="-208435264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Males</c:v>
          </c:tx>
          <c:invertIfNegative val="0"/>
          <c:cat>
            <c:numRef>
              <c:f>'Fig2 Coverage Pensions'!$C$29:$E$29</c:f>
              <c:numCache>
                <c:formatCode>General</c:formatCode>
                <c:ptCount val="3"/>
                <c:pt idx="0">
                  <c:v>2003.0</c:v>
                </c:pt>
                <c:pt idx="1">
                  <c:v>2006.0</c:v>
                </c:pt>
                <c:pt idx="2">
                  <c:v>2009.0</c:v>
                </c:pt>
              </c:numCache>
            </c:numRef>
          </c:cat>
          <c:val>
            <c:numRef>
              <c:f>'Fig2 Coverage Pensions'!$C$30:$E$30</c:f>
              <c:numCache>
                <c:formatCode>0.0%</c:formatCode>
                <c:ptCount val="3"/>
                <c:pt idx="0">
                  <c:v>0.6957975</c:v>
                </c:pt>
                <c:pt idx="1">
                  <c:v>0.7534228</c:v>
                </c:pt>
                <c:pt idx="2">
                  <c:v>0.8464916</c:v>
                </c:pt>
              </c:numCache>
            </c:numRef>
          </c:val>
        </c:ser>
        <c:ser>
          <c:idx val="1"/>
          <c:order val="1"/>
          <c:tx>
            <c:v>Females</c:v>
          </c:tx>
          <c:invertIfNegative val="0"/>
          <c:cat>
            <c:numRef>
              <c:f>'Fig2 Coverage Pensions'!$C$29:$E$29</c:f>
              <c:numCache>
                <c:formatCode>General</c:formatCode>
                <c:ptCount val="3"/>
                <c:pt idx="0">
                  <c:v>2003.0</c:v>
                </c:pt>
                <c:pt idx="1">
                  <c:v>2006.0</c:v>
                </c:pt>
                <c:pt idx="2">
                  <c:v>2009.0</c:v>
                </c:pt>
              </c:numCache>
            </c:numRef>
          </c:cat>
          <c:val>
            <c:numRef>
              <c:f>'Fig2 Coverage Pensions'!$C$31:$E$31</c:f>
              <c:numCache>
                <c:formatCode>0.0%</c:formatCode>
                <c:ptCount val="3"/>
                <c:pt idx="0">
                  <c:v>0.657948</c:v>
                </c:pt>
                <c:pt idx="1">
                  <c:v>0.6862197</c:v>
                </c:pt>
                <c:pt idx="2">
                  <c:v>0.9125739</c:v>
                </c:pt>
              </c:numCache>
            </c:numRef>
          </c:val>
        </c:ser>
        <c:ser>
          <c:idx val="2"/>
          <c:order val="2"/>
          <c:tx>
            <c:v>All</c:v>
          </c:tx>
          <c:invertIfNegative val="0"/>
          <c:cat>
            <c:numRef>
              <c:f>'Fig2 Coverage Pensions'!$C$29:$E$29</c:f>
              <c:numCache>
                <c:formatCode>General</c:formatCode>
                <c:ptCount val="3"/>
                <c:pt idx="0">
                  <c:v>2003.0</c:v>
                </c:pt>
                <c:pt idx="1">
                  <c:v>2006.0</c:v>
                </c:pt>
                <c:pt idx="2">
                  <c:v>2009.0</c:v>
                </c:pt>
              </c:numCache>
            </c:numRef>
          </c:cat>
          <c:val>
            <c:numRef>
              <c:f>'Fig2 Coverage Pensions'!$C$32:$E$32</c:f>
              <c:numCache>
                <c:formatCode>0.0%</c:formatCode>
                <c:ptCount val="3"/>
                <c:pt idx="0">
                  <c:v>0.6957975</c:v>
                </c:pt>
                <c:pt idx="1">
                  <c:v>0.7128588</c:v>
                </c:pt>
                <c:pt idx="2">
                  <c:v>0.8856389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24879320"/>
        <c:axId val="-2035079464"/>
      </c:barChart>
      <c:catAx>
        <c:axId val="-2024879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035079464"/>
        <c:crosses val="autoZero"/>
        <c:auto val="1"/>
        <c:lblAlgn val="ctr"/>
        <c:lblOffset val="100"/>
        <c:noMultiLvlLbl val="0"/>
      </c:catAx>
      <c:valAx>
        <c:axId val="-2035079464"/>
        <c:scaling>
          <c:orientation val="minMax"/>
          <c:min val="0.4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crossAx val="-20248793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'Pop receiving benefits'!$F$5:$F$8</c:f>
              <c:numCache>
                <c:formatCode>General</c:formatCode>
                <c:ptCount val="4"/>
                <c:pt idx="0">
                  <c:v>1997.0</c:v>
                </c:pt>
                <c:pt idx="1">
                  <c:v>2003.0</c:v>
                </c:pt>
                <c:pt idx="2">
                  <c:v>2006.0</c:v>
                </c:pt>
                <c:pt idx="3">
                  <c:v>2009.0</c:v>
                </c:pt>
              </c:numCache>
            </c:numRef>
          </c:cat>
          <c:val>
            <c:numRef>
              <c:f>'Pop receiving benefits'!$I$5:$I$8</c:f>
              <c:numCache>
                <c:formatCode>0.0%</c:formatCode>
                <c:ptCount val="4"/>
                <c:pt idx="0" formatCode="0%">
                  <c:v>0.05</c:v>
                </c:pt>
                <c:pt idx="1">
                  <c:v>0.253376064679244</c:v>
                </c:pt>
                <c:pt idx="2">
                  <c:v>0.242474130897405</c:v>
                </c:pt>
                <c:pt idx="3">
                  <c:v>0.431994409911217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318648"/>
        <c:axId val="-2127360952"/>
      </c:barChart>
      <c:catAx>
        <c:axId val="2132318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 i="0" baseline="0">
                <a:latin typeface="Garamond" pitchFamily="18" charset="0"/>
              </a:defRPr>
            </a:pPr>
            <a:endParaRPr lang="en-US"/>
          </a:p>
        </c:txPr>
        <c:crossAx val="-2127360952"/>
        <c:crosses val="autoZero"/>
        <c:auto val="1"/>
        <c:lblAlgn val="ctr"/>
        <c:lblOffset val="100"/>
        <c:noMultiLvlLbl val="0"/>
      </c:catAx>
      <c:valAx>
        <c:axId val="-21273609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2318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0.76724</cdr:x>
      <cdr:y>0.02123</cdr:y>
    </cdr:from>
    <cdr:to>
      <cdr:x>0.99871</cdr:x>
      <cdr:y>0.25966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781800" y="145474"/>
          <a:ext cx="2046010" cy="1633502"/>
        </a:xfrm>
        <a:prstGeom xmlns:a="http://schemas.openxmlformats.org/drawingml/2006/main" prst="rect">
          <a:avLst/>
        </a:prstGeom>
        <a:solidFill xmlns:a="http://schemas.openxmlformats.org/drawingml/2006/main">
          <a:sysClr val="window" lastClr="FFFFFF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sz="800" b="1" u="sng" dirty="0"/>
            <a:t>Legend</a:t>
          </a:r>
        </a:p>
        <a:p xmlns:a="http://schemas.openxmlformats.org/drawingml/2006/main">
          <a:pPr algn="l"/>
          <a:r>
            <a:rPr lang="en-US" sz="1200" b="1" baseline="0" dirty="0">
              <a:solidFill>
                <a:srgbClr val="00B0F0"/>
              </a:solidFill>
            </a:rPr>
            <a:t>Education Spending</a:t>
          </a:r>
        </a:p>
        <a:p xmlns:a="http://schemas.openxmlformats.org/drawingml/2006/main">
          <a:pPr algn="l"/>
          <a:r>
            <a:rPr lang="en-US" sz="1200" b="1" dirty="0">
              <a:solidFill>
                <a:srgbClr val="FFFF00"/>
              </a:solidFill>
            </a:rPr>
            <a:t>Health</a:t>
          </a:r>
          <a:r>
            <a:rPr lang="en-US" sz="1200" b="1" baseline="0" dirty="0">
              <a:solidFill>
                <a:srgbClr val="FFFF00"/>
              </a:solidFill>
            </a:rPr>
            <a:t> Spending</a:t>
          </a:r>
        </a:p>
        <a:p xmlns:a="http://schemas.openxmlformats.org/drawingml/2006/main">
          <a:pPr algn="l"/>
          <a:r>
            <a:rPr lang="en-US" sz="1200" b="1" baseline="0" dirty="0">
              <a:solidFill>
                <a:srgbClr val="92D050"/>
              </a:solidFill>
            </a:rPr>
            <a:t>Targeted Transfer</a:t>
          </a:r>
          <a:endParaRPr lang="en-US" sz="1200" b="1" baseline="0" dirty="0">
            <a:solidFill>
              <a:srgbClr val="FFFF00"/>
            </a:solidFill>
          </a:endParaRPr>
        </a:p>
        <a:p xmlns:a="http://schemas.openxmlformats.org/drawingml/2006/main">
          <a:pPr algn="l"/>
          <a:r>
            <a:rPr lang="en-US" sz="1200" b="1" baseline="0" dirty="0">
              <a:solidFill>
                <a:schemeClr val="bg1">
                  <a:lumMod val="75000"/>
                </a:schemeClr>
              </a:solidFill>
            </a:rPr>
            <a:t>Other Social Assistance</a:t>
          </a:r>
        </a:p>
        <a:p xmlns:a="http://schemas.openxmlformats.org/drawingml/2006/main">
          <a:pPr algn="l"/>
          <a:r>
            <a:rPr lang="en-US" sz="1200" b="1" dirty="0">
              <a:solidFill>
                <a:srgbClr val="C00000"/>
              </a:solidFill>
            </a:rPr>
            <a:t>Non-Contributory</a:t>
          </a:r>
          <a:r>
            <a:rPr lang="en-US" sz="1200" b="1" baseline="0" dirty="0">
              <a:solidFill>
                <a:srgbClr val="C00000"/>
              </a:solidFill>
            </a:rPr>
            <a:t> Pension</a:t>
          </a:r>
        </a:p>
        <a:p xmlns:a="http://schemas.openxmlformats.org/drawingml/2006/main">
          <a:pPr algn="l"/>
          <a:r>
            <a:rPr lang="en-US" sz="1200" b="1" baseline="0" dirty="0">
              <a:solidFill>
                <a:srgbClr val="F4A810"/>
              </a:solidFill>
            </a:rPr>
            <a:t>Subsidy</a:t>
          </a:r>
        </a:p>
        <a:p xmlns:a="http://schemas.openxmlformats.org/drawingml/2006/main">
          <a:pPr algn="l"/>
          <a:r>
            <a:rPr lang="en-US" sz="1200" b="1" baseline="0" dirty="0" err="1">
              <a:solidFill>
                <a:srgbClr val="FF0000"/>
              </a:solidFill>
            </a:rPr>
            <a:t>Gini</a:t>
          </a:r>
          <a:endParaRPr lang="en-US" sz="1200" b="1" dirty="0">
            <a:solidFill>
              <a:schemeClr val="tx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64CFA-825C-46DD-9287-2C653AC5202B}" type="datetimeFigureOut">
              <a:rPr lang="en-US" smtClean="0"/>
              <a:t>5/31/13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EEC21-A434-48B7-A6A5-12364A59B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25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92471-99DF-40D0-B6E9-B4320419EF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EC21-A434-48B7-A6A5-12364A59B83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62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C96D3BF-0ECC-448C-82A3-9D462CE899AA}" type="datetimeFigureOut">
              <a:rPr lang="en-US" smtClean="0"/>
              <a:t>5/31/13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611A2A-5A49-4D0F-996C-0843D9CAA53D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Relationship Id="rId3" Type="http://schemas.openxmlformats.org/officeDocument/2006/relationships/image" Target="../media/image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563880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3200" dirty="0">
                <a:effectLst/>
                <a:latin typeface="Garamond" pitchFamily="18" charset="0"/>
              </a:rPr>
              <a:t>Social Spending and Income Redistribution in Argentina During the 2000s: the Increasing Role of Noncontributory </a:t>
            </a:r>
            <a:r>
              <a:rPr lang="en-US" sz="3200" dirty="0" smtClean="0">
                <a:effectLst/>
                <a:latin typeface="Garamond" pitchFamily="18" charset="0"/>
              </a:rPr>
              <a:t>Pensions</a:t>
            </a:r>
            <a:br>
              <a:rPr lang="en-US" sz="3200" dirty="0" smtClean="0">
                <a:effectLst/>
                <a:latin typeface="Garamond" pitchFamily="18" charset="0"/>
              </a:rPr>
            </a:br>
            <a:r>
              <a:rPr lang="en-US" sz="3200" dirty="0" smtClean="0">
                <a:effectLst/>
              </a:rPr>
              <a:t> </a:t>
            </a:r>
            <a:r>
              <a:rPr lang="en-US" sz="1800" dirty="0" smtClean="0">
                <a:effectLst/>
              </a:rPr>
              <a:t>Panel LASA- </a:t>
            </a:r>
            <a:r>
              <a:rPr lang="en-US" sz="1800" dirty="0">
                <a:effectLst/>
              </a:rPr>
              <a:t>Friday, 10:30am - 12:15pm, Lincoln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Room 5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The Impact of Taxes and Social Spending on Inequality and</a:t>
            </a:r>
            <a:br>
              <a:rPr lang="en-US" sz="1800" dirty="0">
                <a:effectLst/>
              </a:rPr>
            </a:br>
            <a:r>
              <a:rPr lang="en-US" sz="1800" dirty="0">
                <a:effectLst/>
              </a:rPr>
              <a:t>Poverty in Argentina, Brazil, Mexico and Uruguay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3200" dirty="0" smtClean="0"/>
              <a:t>Nora </a:t>
            </a:r>
            <a:r>
              <a:rPr lang="es-AR" sz="3200" dirty="0" err="1" smtClean="0"/>
              <a:t>Lustig</a:t>
            </a:r>
            <a:r>
              <a:rPr lang="es-AR" sz="3200" dirty="0" smtClean="0"/>
              <a:t/>
            </a:r>
            <a:br>
              <a:rPr lang="es-AR" sz="3200" dirty="0" smtClean="0"/>
            </a:br>
            <a:r>
              <a:rPr lang="es-AR" sz="2800" dirty="0" smtClean="0"/>
              <a:t>Tulane </a:t>
            </a:r>
            <a:r>
              <a:rPr lang="es-AR" sz="2800" dirty="0" err="1" smtClean="0"/>
              <a:t>University</a:t>
            </a:r>
            <a:r>
              <a:rPr lang="es-AR" sz="2800" dirty="0" smtClean="0"/>
              <a:t/>
            </a:r>
            <a:br>
              <a:rPr lang="es-AR" sz="2800" dirty="0" smtClean="0"/>
            </a:br>
            <a:r>
              <a:rPr lang="es-AR" sz="3200" dirty="0" smtClean="0"/>
              <a:t>Carola Pessino</a:t>
            </a:r>
            <a:br>
              <a:rPr lang="es-AR" sz="3200" dirty="0" smtClean="0"/>
            </a:br>
            <a:r>
              <a:rPr lang="es-AR" sz="2800" dirty="0" smtClean="0"/>
              <a:t>Universidad del CEMA</a:t>
            </a:r>
            <a:r>
              <a:rPr lang="es-AR" sz="3200" dirty="0" smtClean="0"/>
              <a:t/>
            </a:r>
            <a:br>
              <a:rPr lang="es-AR" sz="3200" dirty="0" smtClean="0"/>
            </a:b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9255C-85FE-4B60-B1A8-EFF14C1E0D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Change attributable to “macro” and to “redistribution”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be the market and disposable income </a:t>
                </a:r>
                <a:r>
                  <a:rPr lang="en-US" dirty="0" err="1"/>
                  <a:t>Ginis</a:t>
                </a:r>
                <a:r>
                  <a:rPr lang="en-US" dirty="0"/>
                  <a:t> (headcount ratios) in year </a:t>
                </a:r>
                <a:r>
                  <a:rPr lang="en-US" i="1" dirty="0"/>
                  <a:t>t</a:t>
                </a:r>
                <a:r>
                  <a:rPr lang="en-US" dirty="0"/>
                  <a:t>, respectively; and,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</m:oMath>
                </a14:m>
                <a:r>
                  <a:rPr lang="en-US" dirty="0"/>
                  <a:t>. and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</m:oMath>
                </a14:m>
                <a:r>
                  <a:rPr lang="en-US" dirty="0"/>
                  <a:t> be the market and disposable </a:t>
                </a:r>
                <a:r>
                  <a:rPr lang="en-US" dirty="0" smtClean="0"/>
                  <a:t>income:</a:t>
                </a:r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𝐿𝑒𝑡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s-AR" i="1"/>
                          <m:t>𝑅</m:t>
                        </m:r>
                      </m:e>
                      <m:sup>
                        <m:r>
                          <a:rPr lang="es-AR" i="1"/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s-AR" i="1"/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p>
                  </m:oMath>
                </a14:m>
                <a:r>
                  <a:rPr lang="en-US" dirty="0"/>
                  <a:t>as the portion attributable to </a:t>
                </a:r>
                <a:r>
                  <a:rPr lang="en-US" dirty="0" smtClean="0"/>
                  <a:t>redistribution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       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s-AR" i="1"/>
                              <m:t>𝑅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/>
                              <m:t>t</m:t>
                            </m:r>
                            <m:r>
                              <a:rPr lang="en-US" baseline="30000"/>
                              <m:t>’</m:t>
                            </m:r>
                          </m:sup>
                        </m:sSup>
                        <m:r>
                          <a:rPr lang="en-US" i="1"/>
                          <m:t>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s-AR" i="1"/>
                              <m:t>𝑅</m:t>
                            </m:r>
                          </m:e>
                          <m:sup>
                            <m:r>
                              <a:rPr lang="es-AR" i="1"/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/>
                      <m:t>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(</m:t>
                        </m:r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  <m:r>
                      <a:rPr lang="en-US" i="1"/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 xmlns="">
                    <m:r>
                      <a:rPr lang="en-US" i="1"/>
                      <m:t>(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  <m:r>
                      <a:rPr lang="en-US" i="1"/>
                      <m:t>−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9800" y="4038600"/>
                <a:ext cx="4572000" cy="754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 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sz="2400" i="1"/>
                        </m:ctrlPr>
                      </m:sSubSupPr>
                      <m:e>
                        <m:r>
                          <a:rPr lang="es-AR" sz="2400" i="1"/>
                          <m:t>𝐺</m:t>
                        </m:r>
                      </m:e>
                      <m:sub>
                        <m:r>
                          <a:rPr lang="es-AR" sz="2400" i="1"/>
                          <m:t>𝑑</m:t>
                        </m:r>
                      </m:sub>
                      <m:sup>
                        <m:r>
                          <a:rPr lang="es-AR" sz="2400" i="1"/>
                          <m:t>𝑡</m:t>
                        </m:r>
                      </m:sup>
                    </m:sSubSup>
                    <m:r>
                      <a:rPr lang="en-US" sz="2400" i="1"/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sz="2400" i="1"/>
                        </m:ctrlPr>
                      </m:sSubSupPr>
                      <m:e>
                        <m:r>
                          <a:rPr lang="es-AR" sz="2400" i="1"/>
                          <m:t>𝐺</m:t>
                        </m:r>
                      </m:e>
                      <m:sub>
                        <m:r>
                          <a:rPr lang="es-AR" sz="2400" i="1"/>
                          <m:t>𝑚</m:t>
                        </m:r>
                      </m:sub>
                      <m:sup>
                        <m:r>
                          <a:rPr lang="es-AR" sz="2400" i="1"/>
                          <m:t>𝑡</m:t>
                        </m:r>
                      </m:sup>
                    </m:sSubSup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s-AR" sz="2400" i="1"/>
                          <m:t>𝑅</m:t>
                        </m:r>
                      </m:e>
                      <m:sup>
                        <m:r>
                          <a:rPr lang="es-AR" sz="2400" i="1"/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38600"/>
                <a:ext cx="4572000" cy="754374"/>
              </a:xfrm>
              <a:prstGeom prst="rect">
                <a:avLst/>
              </a:prstGeom>
              <a:blipFill rotWithShape="1">
                <a:blip r:embed="rId3"/>
                <a:stretch>
                  <a:fillRect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19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/>
              <a:t>Change attributable to “macro” and to “redistribution”</a:t>
            </a:r>
            <a:endParaRPr lang="en-US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</a:t>
                </a:r>
                <a:r>
                  <a:rPr lang="en-US" dirty="0" smtClean="0"/>
                  <a:t>et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</m:oMath>
                </a14:m>
                <a:r>
                  <a:rPr lang="en-US" dirty="0"/>
                  <a:t> be the market and disposable income </a:t>
                </a:r>
                <a:r>
                  <a:rPr lang="en-US" dirty="0" err="1"/>
                  <a:t>Ginis</a:t>
                </a:r>
                <a:r>
                  <a:rPr lang="en-US" dirty="0"/>
                  <a:t> (headcount ratios) in year </a:t>
                </a:r>
                <a:r>
                  <a:rPr lang="en-US" i="1" dirty="0"/>
                  <a:t>t</a:t>
                </a:r>
                <a:r>
                  <a:rPr lang="en-US" dirty="0"/>
                  <a:t>, respectively; and,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</m:oMath>
                </a14:m>
                <a:r>
                  <a:rPr lang="en-US" dirty="0"/>
                  <a:t>. and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</m:oMath>
                </a14:m>
                <a:r>
                  <a:rPr lang="en-US" dirty="0"/>
                  <a:t> be the market and disposable </a:t>
                </a:r>
                <a:r>
                  <a:rPr lang="en-US" dirty="0" smtClean="0"/>
                  <a:t>income:</a:t>
                </a:r>
              </a:p>
              <a:p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𝐿𝑒𝑡</m:t>
                        </m:r>
                        <m:r>
                          <a:rPr lang="en-US" b="0" i="1" smtClean="0">
                            <a:latin typeface="Cambria Math"/>
                          </a:rPr>
                          <m:t> </m:t>
                        </m:r>
                        <m:r>
                          <a:rPr lang="es-AR" i="1"/>
                          <m:t>𝑅</m:t>
                        </m:r>
                      </m:e>
                      <m:sup>
                        <m:r>
                          <a:rPr lang="es-AR" i="1"/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i="1"/>
                        </m:ctrlPr>
                      </m:sSupPr>
                      <m:e>
                        <m:r>
                          <a:rPr lang="es-AR" i="1"/>
                          <m:t>𝑅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p>
                  </m:oMath>
                </a14:m>
                <a:r>
                  <a:rPr lang="en-US" dirty="0"/>
                  <a:t>as the portion attributable to </a:t>
                </a:r>
                <a:r>
                  <a:rPr lang="en-US" dirty="0" smtClean="0"/>
                  <a:t>redistribution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              </a:t>
                </a:r>
                <a14:m>
                  <m:oMath xmlns:m="http://schemas.openxmlformats.org/officeDocument/2006/math" xmlns="">
                    <m:d>
                      <m:dPr>
                        <m:ctrlPr>
                          <a:rPr lang="en-US" i="1"/>
                        </m:ctrlPr>
                      </m:dPr>
                      <m:e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s-AR" i="1"/>
                              <m:t>𝑅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/>
                              <m:t>t</m:t>
                            </m:r>
                            <m:r>
                              <a:rPr lang="en-US" baseline="30000"/>
                              <m:t>’</m:t>
                            </m:r>
                          </m:sup>
                        </m:sSup>
                        <m:r>
                          <a:rPr lang="en-US" i="1"/>
                          <m:t>−</m:t>
                        </m:r>
                        <m:sSup>
                          <m:sSupPr>
                            <m:ctrlPr>
                              <a:rPr lang="en-US" i="1"/>
                            </m:ctrlPr>
                          </m:sSupPr>
                          <m:e>
                            <m:r>
                              <a:rPr lang="es-AR" i="1"/>
                              <m:t>𝑅</m:t>
                            </m:r>
                          </m:e>
                          <m:sup>
                            <m:r>
                              <a:rPr lang="es-AR" i="1"/>
                              <m:t>𝑡</m:t>
                            </m:r>
                          </m:sup>
                        </m:sSup>
                      </m:e>
                    </m:d>
                    <m:r>
                      <a:rPr lang="en-US" i="1"/>
                      <m:t>≡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n-US" i="1"/>
                          <m:t>(</m:t>
                        </m:r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  <m:r>
                      <a:rPr lang="en-US" i="1"/>
                      <m:t>−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𝑚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  <m:r>
                      <a:rPr lang="en-US" i="1"/>
                      <m:t>)</m:t>
                    </m:r>
                  </m:oMath>
                </a14:m>
                <a:r>
                  <a:rPr lang="en-US" dirty="0"/>
                  <a:t> – </a:t>
                </a:r>
                <a14:m>
                  <m:oMath xmlns:m="http://schemas.openxmlformats.org/officeDocument/2006/math" xmlns="">
                    <m:r>
                      <a:rPr lang="en-US" i="1"/>
                      <m:t>(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/>
                          <m:t>t</m:t>
                        </m:r>
                        <m:r>
                          <a:rPr lang="en-US" baseline="30000"/>
                          <m:t>’</m:t>
                        </m:r>
                      </m:sup>
                    </m:sSubSup>
                    <m:r>
                      <a:rPr lang="en-US" i="1"/>
                      <m:t>−</m:t>
                    </m:r>
                    <m:sSubSup>
                      <m:sSubSupPr>
                        <m:ctrlPr>
                          <a:rPr lang="en-US" i="1"/>
                        </m:ctrlPr>
                      </m:sSubSupPr>
                      <m:e>
                        <m:r>
                          <a:rPr lang="es-AR" i="1"/>
                          <m:t>𝐺</m:t>
                        </m:r>
                      </m:e>
                      <m:sub>
                        <m:r>
                          <a:rPr lang="es-AR" i="1"/>
                          <m:t>𝑑</m:t>
                        </m:r>
                      </m:sub>
                      <m:sup>
                        <m:r>
                          <a:rPr lang="es-AR" i="1"/>
                          <m:t>𝑡</m:t>
                        </m:r>
                      </m:sup>
                    </m:sSubSup>
                    <m:r>
                      <a:rPr lang="en-US" i="1"/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89" t="-6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09800" y="4038600"/>
                <a:ext cx="4572000" cy="754374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dirty="0"/>
                  <a:t> </a:t>
                </a:r>
                <a:endParaRPr lang="en-US" sz="2400" dirty="0"/>
              </a:p>
              <a:p>
                <a:pPr algn="ctr"/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sz="2400" i="1"/>
                        </m:ctrlPr>
                      </m:sSubSupPr>
                      <m:e>
                        <m:r>
                          <a:rPr lang="es-AR" sz="2400" i="1"/>
                          <m:t>𝐺</m:t>
                        </m:r>
                      </m:e>
                      <m:sub>
                        <m:r>
                          <a:rPr lang="es-AR" sz="2400" i="1"/>
                          <m:t>𝑑</m:t>
                        </m:r>
                      </m:sub>
                      <m:sup>
                        <m:r>
                          <a:rPr lang="es-AR" sz="2400" i="1"/>
                          <m:t>𝑡</m:t>
                        </m:r>
                      </m:sup>
                    </m:sSubSup>
                    <m:r>
                      <a:rPr lang="en-US" sz="2400" i="1"/>
                      <m:t>≡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 xmlns="">
                    <m:sSubSup>
                      <m:sSubSupPr>
                        <m:ctrlPr>
                          <a:rPr lang="en-US" sz="2400" i="1"/>
                        </m:ctrlPr>
                      </m:sSubSupPr>
                      <m:e>
                        <m:r>
                          <a:rPr lang="es-AR" sz="2400" i="1"/>
                          <m:t>𝐺</m:t>
                        </m:r>
                      </m:e>
                      <m:sub>
                        <m:r>
                          <a:rPr lang="es-AR" sz="2400" i="1"/>
                          <m:t>𝑚</m:t>
                        </m:r>
                      </m:sub>
                      <m:sup>
                        <m:r>
                          <a:rPr lang="es-AR" sz="2400" i="1"/>
                          <m:t>𝑡</m:t>
                        </m:r>
                      </m:sup>
                    </m:sSubSup>
                  </m:oMath>
                </a14:m>
                <a:r>
                  <a:rPr lang="en-US" sz="2400" dirty="0"/>
                  <a:t> - </a:t>
                </a:r>
                <a14:m>
                  <m:oMath xmlns:m="http://schemas.openxmlformats.org/officeDocument/2006/math" xmlns="">
                    <m:sSup>
                      <m:sSupPr>
                        <m:ctrlPr>
                          <a:rPr lang="en-US" sz="2400" i="1"/>
                        </m:ctrlPr>
                      </m:sSupPr>
                      <m:e>
                        <m:r>
                          <a:rPr lang="es-AR" sz="2400" i="1"/>
                          <m:t>𝑅</m:t>
                        </m:r>
                      </m:e>
                      <m:sup>
                        <m:r>
                          <a:rPr lang="es-AR" sz="2400" i="1"/>
                          <m:t>𝑡</m:t>
                        </m:r>
                      </m:sup>
                    </m:sSup>
                  </m:oMath>
                </a14:m>
                <a:r>
                  <a:rPr lang="en-US" dirty="0"/>
                  <a:t>	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4038600"/>
                <a:ext cx="4572000" cy="754374"/>
              </a:xfrm>
              <a:prstGeom prst="rect">
                <a:avLst/>
              </a:prstGeom>
              <a:blipFill rotWithShape="1">
                <a:blip r:embed="rId3"/>
                <a:stretch>
                  <a:fillRect b="-178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376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But contribution of market and redistribution differs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When analyzing contribution of market (before redistribution policies) and redistributive effect:</a:t>
            </a:r>
          </a:p>
          <a:p>
            <a:r>
              <a:rPr lang="en-US" dirty="0" smtClean="0"/>
              <a:t>Between 2003 and 2006 the fall in poverty and inequality mostly explained by market (</a:t>
            </a:r>
            <a:r>
              <a:rPr lang="en-US" dirty="0" err="1" smtClean="0"/>
              <a:t>rebote</a:t>
            </a:r>
            <a:r>
              <a:rPr lang="en-US" dirty="0" smtClean="0"/>
              <a:t>) and international context.</a:t>
            </a:r>
          </a:p>
          <a:p>
            <a:r>
              <a:rPr lang="en-US" dirty="0" smtClean="0"/>
              <a:t>Between 2006 and 2009, the fall is explained mostly by redistribution, (90% of Extreme Poverty and 40% of GINI coefficient).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2081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/>
              <a:t>Contribution of Redistribution to Change in Disposable Income Inequality and Poverty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057400"/>
            <a:ext cx="8610600" cy="4190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1420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Flagship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Redistribution occurs principally because of the moratoria </a:t>
            </a:r>
            <a:r>
              <a:rPr lang="en-US" dirty="0" err="1" smtClean="0"/>
              <a:t>previsional</a:t>
            </a:r>
            <a:r>
              <a:rPr lang="en-US" dirty="0" smtClean="0"/>
              <a:t>, and other non-contributory pensions, and in second place with the AUH that we simulated in this study.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2011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5943600" cy="6781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9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2493348"/>
              </p:ext>
            </p:extLst>
          </p:nvPr>
        </p:nvGraphicFramePr>
        <p:xfrm>
          <a:off x="152400" y="6926"/>
          <a:ext cx="8839200" cy="6851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5923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Argentina</a:t>
            </a:r>
            <a:r>
              <a:rPr lang="en-US" sz="2400" b="1" dirty="0"/>
              <a:t>: </a:t>
            </a:r>
            <a:r>
              <a:rPr lang="en-US" sz="2400" b="1" dirty="0" smtClean="0"/>
              <a:t>Share of Benefits Main </a:t>
            </a:r>
            <a:r>
              <a:rPr lang="en-US" sz="2400" b="1" dirty="0"/>
              <a:t>Social </a:t>
            </a:r>
            <a:r>
              <a:rPr lang="en-US" sz="2400" b="1" dirty="0" smtClean="0"/>
              <a:t>Programs 1999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5905738"/>
              </p:ext>
            </p:extLst>
          </p:nvPr>
        </p:nvGraphicFramePr>
        <p:xfrm>
          <a:off x="-3" y="1752603"/>
          <a:ext cx="9067802" cy="49838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3881"/>
                <a:gridCol w="1898618"/>
                <a:gridCol w="1104996"/>
                <a:gridCol w="979687"/>
                <a:gridCol w="1059430"/>
                <a:gridCol w="1108793"/>
                <a:gridCol w="1093604"/>
                <a:gridCol w="1108793"/>
              </a:tblGrid>
              <a:tr h="359906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Share of benefits going to each income group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30691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 Net Market Income Group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y&lt;2.5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2.5 &lt; y &lt; 4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4 &lt; y &lt; 10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10 &lt; y &lt; 50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y &gt; 50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Total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ARGENTINA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Jefas y Jefes de Hogar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35.0%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18.2%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45.8%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Familias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37.2%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20.2%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37.8%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Unemployment Insurance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22.9%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16.8%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34.2%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24.4%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Becas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15.4%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14.0%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52.6%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18.1%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 Contributory Pensions (inferred)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35.2%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7.4%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37.3%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19.7%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Food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37.2%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18.6%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38.6%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6556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Asignación Universal Por Hijo (simulated)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36.8%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20.9%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37.0%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 least one of the above (a)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34.6%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12.2%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38.2%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14.7%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Education: All Except Tertiary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22.5%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15.9%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47.7%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13.8%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100.0%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4276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Education: Tertiary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41.2%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48.3%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100.0%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260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Argentina: Coverage Main Social Programs 2009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3389797"/>
              </p:ext>
            </p:extLst>
          </p:nvPr>
        </p:nvGraphicFramePr>
        <p:xfrm>
          <a:off x="228600" y="1676400"/>
          <a:ext cx="8458200" cy="461857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2536"/>
                <a:gridCol w="2091318"/>
                <a:gridCol w="777970"/>
                <a:gridCol w="702682"/>
                <a:gridCol w="1003832"/>
                <a:gridCol w="1091667"/>
                <a:gridCol w="1141859"/>
                <a:gridCol w="786336"/>
              </a:tblGrid>
              <a:tr h="248123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 dirty="0">
                          <a:effectLst/>
                        </a:rPr>
                        <a:t> 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 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Percent of individuals in each income group who are beneficiaries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78953">
                <a:tc gridSpan="2"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 Net Market Income Group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y&lt;2.5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2.5 &lt; y &lt; 4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4 &lt; y &lt; 10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10 &lt; y &lt; 50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y &gt; 50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Total Population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ARGENTINA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 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 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 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 dirty="0">
                          <a:effectLst/>
                        </a:rPr>
                        <a:t> 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500" u="none" strike="noStrike" baseline="0">
                          <a:effectLst/>
                        </a:rPr>
                        <a:t> 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Jefas y Jefes de Hogar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0.0%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Familias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36.5%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30.1%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11.2%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0.8%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12.5%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Unemployment Insurance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0.8%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1.0%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Becas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1.2%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Non Contributory Pensions (inferred)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33.2%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19.2%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17.5%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9.4%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16.7%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Food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20.8%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15.9%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0.0%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6.7%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8990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000" u="none" strike="noStrike">
                          <a:effectLst/>
                        </a:rPr>
                        <a:t>Asignación Universal Por Hijo (simulated)</a:t>
                      </a:r>
                      <a:endParaRPr lang="es-E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52.9%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46.6%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20.6%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21.2%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At least one of the above (a)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91.9%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78.8%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47.6%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15.2%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7.9%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44.6%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Education: All Except Tertiary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31.1%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31.1%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19.0%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6.6%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17.2%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Education: Tertiary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2.5%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4.6%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6.7%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2.8%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4.8%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Health (b)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68.1%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63.9%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34.3%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11.1%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6.1%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33.0%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630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Contributory Pensions</a:t>
                      </a:r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1.0%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3.1%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12.9%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19.9%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17.4%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12.9%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277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Above (all above for benefits except food, at least one for beneficiaries)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90.4%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76.1%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45.7%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14.8%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>
                          <a:effectLst/>
                        </a:rPr>
                        <a:t>7.9%</a:t>
                      </a:r>
                      <a:endParaRPr lang="en-US" sz="150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500" u="none" strike="noStrike" baseline="0" dirty="0">
                          <a:effectLst/>
                        </a:rPr>
                        <a:t>43.2%</a:t>
                      </a:r>
                      <a:endParaRPr lang="en-US" sz="150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496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BENEFITS PER BENEFICIARY BY </a:t>
            </a:r>
            <a:r>
              <a:rPr lang="en-US" sz="2400" dirty="0" smtClean="0"/>
              <a:t>DAY PPP 2005</a:t>
            </a:r>
            <a:endParaRPr lang="en-US" sz="24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0042934"/>
              </p:ext>
            </p:extLst>
          </p:nvPr>
        </p:nvGraphicFramePr>
        <p:xfrm>
          <a:off x="380999" y="1676403"/>
          <a:ext cx="8763000" cy="4915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88731"/>
                <a:gridCol w="1831730"/>
                <a:gridCol w="1069730"/>
                <a:gridCol w="952501"/>
                <a:gridCol w="1025771"/>
                <a:gridCol w="1069730"/>
                <a:gridCol w="1055077"/>
                <a:gridCol w="1069730"/>
              </a:tblGrid>
              <a:tr h="40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 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 dirty="0">
                          <a:effectLst/>
                        </a:rPr>
                        <a:t> 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 dirty="0">
                          <a:effectLst/>
                        </a:rPr>
                        <a:t>y &lt; 2.5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 dirty="0">
                          <a:effectLst/>
                        </a:rPr>
                        <a:t>2.5 &lt; y &lt; 4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>
                          <a:effectLst/>
                        </a:rPr>
                        <a:t>4 &lt; y &lt; 10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>
                          <a:effectLst/>
                        </a:rPr>
                        <a:t>10 &lt; y &lt; 50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>
                          <a:effectLst/>
                        </a:rPr>
                        <a:t>y &gt; 50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710" u="none" strike="noStrike" baseline="0">
                          <a:effectLst/>
                        </a:rPr>
                        <a:t>Total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64161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710" u="none" strike="noStrike" baseline="0" dirty="0">
                          <a:effectLst/>
                        </a:rPr>
                        <a:t>Jefas y Jefes de Hogar</a:t>
                      </a:r>
                      <a:endParaRPr lang="es-E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0.35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0.34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0.35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0.48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0.00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0.35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Familias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 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0.54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0.52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0.55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0.97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2.31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0.56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05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Unemployment Insurance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1.36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1.09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1.11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1.52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2.50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1.25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Becas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 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1.30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1.12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1.17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1.94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0.00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1.27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13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Non Contributory Pensions (inferred)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3.87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2.06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2.38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2.90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4.19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2.84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404057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Food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 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0.15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0.14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0.18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0.26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0.00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0.16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13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ES" sz="1710" u="none" strike="noStrike" baseline="0">
                          <a:effectLst/>
                        </a:rPr>
                        <a:t>Asignación Universal Por Hijo (simulated)</a:t>
                      </a:r>
                      <a:endParaRPr lang="es-E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1.22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1.14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0.96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0.88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0.85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1.07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73134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710" u="none" strike="noStrike" baseline="0">
                          <a:effectLst/>
                        </a:rPr>
                        <a:t>Above (all above for benefits, at least one for beneficiaries)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2.26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1.35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1.47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2.20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>
                          <a:effectLst/>
                        </a:rPr>
                        <a:t>2.60</a:t>
                      </a:r>
                      <a:endParaRPr lang="en-US" sz="1710" b="0" i="0" u="none" strike="noStrike" baseline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710" u="none" strike="noStrike" baseline="0" dirty="0">
                          <a:effectLst/>
                        </a:rPr>
                        <a:t>1.75</a:t>
                      </a:r>
                      <a:endParaRPr lang="en-US" sz="1710" b="0" i="0" u="none" strike="noStrike" baseline="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7475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latin typeface="Garamond" pitchFamily="18" charset="0"/>
              </a:rPr>
              <a:t>Crisis 2001-2002 in Argentina: default and devaluation</a:t>
            </a:r>
          </a:p>
          <a:p>
            <a:pPr marL="0" indent="0">
              <a:buNone/>
            </a:pPr>
            <a:r>
              <a:rPr lang="en-US" sz="3200" dirty="0" smtClean="0">
                <a:latin typeface="Garamond" pitchFamily="18" charset="0"/>
              </a:rPr>
              <a:t> </a:t>
            </a:r>
          </a:p>
          <a:p>
            <a:r>
              <a:rPr lang="en-US" sz="3200" dirty="0" smtClean="0">
                <a:latin typeface="Garamond" pitchFamily="18" charset="0"/>
              </a:rPr>
              <a:t>Real GDP fell 5% in 2001 and almost 12% in 2002</a:t>
            </a:r>
          </a:p>
        </p:txBody>
      </p:sp>
    </p:spTree>
    <p:extLst>
      <p:ext uri="{BB962C8B-B14F-4D97-AF65-F5344CB8AC3E}">
        <p14:creationId xmlns:p14="http://schemas.microsoft.com/office/powerpoint/2010/main" val="1713718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09800"/>
            <a:ext cx="8000999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209" y="971550"/>
            <a:ext cx="404899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2422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Percentage of People 65 and Older Receiving Any Kind of Pensions: 2003, 2006 and 2009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3231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of this redistribution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 smtClean="0"/>
              <a:t>Public expenditure increases to more than 40% of GDP financed by distortive taxes, inflation tax and non-orthodox mechanisms. </a:t>
            </a:r>
          </a:p>
          <a:p>
            <a:pPr marL="0" indent="0">
              <a:buNone/>
            </a:pPr>
            <a:r>
              <a:rPr lang="en-US" dirty="0" smtClean="0"/>
              <a:t>       Part of increase with export taxes, sensitive to 	commodities 'prices. </a:t>
            </a:r>
          </a:p>
          <a:p>
            <a:pPr marL="0" indent="0">
              <a:buNone/>
            </a:pPr>
            <a:r>
              <a:rPr lang="en-US" dirty="0" smtClean="0"/>
              <a:t>       Part of the increase related to indirect subsidies to firms, difficult to decrease.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347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ARGENTINA : Government </a:t>
            </a:r>
            <a:r>
              <a:rPr lang="en-US" sz="3100" b="1" dirty="0"/>
              <a:t>Spending by </a:t>
            </a:r>
            <a:r>
              <a:rPr lang="en-US" sz="3100" b="1" dirty="0" smtClean="0"/>
              <a:t>Category</a:t>
            </a:r>
            <a:br>
              <a:rPr lang="en-US" sz="3100" b="1" dirty="0" smtClean="0"/>
            </a:br>
            <a:r>
              <a:rPr lang="en-US" sz="3100" b="1" dirty="0"/>
              <a:t> </a:t>
            </a:r>
            <a:r>
              <a:rPr lang="en-US" sz="3100" b="1" dirty="0" smtClean="0"/>
              <a:t>                                           (% </a:t>
            </a:r>
            <a:r>
              <a:rPr lang="en-US" sz="3100" b="1" dirty="0"/>
              <a:t>of GDP</a:t>
            </a:r>
            <a:r>
              <a:rPr lang="en-US" sz="3100" b="1" dirty="0" smtClean="0"/>
              <a:t>)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458200" cy="5943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18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Financing of Government Spending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32817"/>
            <a:ext cx="8229600" cy="285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1752600"/>
            <a:ext cx="8208818" cy="1037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038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this redistribution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s-AR" dirty="0"/>
              <a:t>2) </a:t>
            </a:r>
            <a:r>
              <a:rPr lang="en-US" dirty="0" smtClean="0"/>
              <a:t>The redistribution of second part of decade thanks principally to “moratoria”. </a:t>
            </a:r>
          </a:p>
          <a:p>
            <a:pPr lvl="0"/>
            <a:r>
              <a:rPr lang="en-US" dirty="0" smtClean="0"/>
              <a:t>It was partially subsidized through contributory pensions. </a:t>
            </a:r>
          </a:p>
          <a:p>
            <a:pPr lvl="0"/>
            <a:r>
              <a:rPr lang="en-US" dirty="0" smtClean="0"/>
              <a:t>Disincentives to contribute to social security, and incentives to informality.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4325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700" dirty="0" smtClean="0"/>
              <a:t>Evolution </a:t>
            </a:r>
            <a:r>
              <a:rPr lang="en-US" sz="2700" dirty="0"/>
              <a:t>of Contributory, Noncontributory and Moratorium Pensions 2003-2009: </a:t>
            </a:r>
            <a:r>
              <a:rPr lang="en-US" sz="2700" dirty="0" smtClean="0"/>
              <a:t>  Millions </a:t>
            </a:r>
            <a:r>
              <a:rPr lang="en-US" sz="2700" dirty="0"/>
              <a:t>of </a:t>
            </a:r>
            <a:r>
              <a:rPr lang="en-US" sz="2700" dirty="0" smtClean="0"/>
              <a:t>Individuals</a:t>
            </a:r>
            <a:r>
              <a:rPr lang="en-US" sz="1800" dirty="0"/>
              <a:t>		</a:t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78" b="15160"/>
          <a:stretch/>
        </p:blipFill>
        <p:spPr bwMode="auto">
          <a:xfrm>
            <a:off x="1219200" y="2286000"/>
            <a:ext cx="6705600" cy="381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44496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of this redistribution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s-AR" dirty="0" smtClean="0"/>
              <a:t>3) </a:t>
            </a:r>
            <a:r>
              <a:rPr lang="en-US" dirty="0" smtClean="0"/>
              <a:t>As a consequence, the total number of beneficiaries of social programs increase enormously over decade: from about 5% and not more than 10% in the 90s</a:t>
            </a:r>
          </a:p>
          <a:p>
            <a:r>
              <a:rPr lang="en-US" dirty="0" smtClean="0"/>
              <a:t>With crisis, increase to 24% in 2003</a:t>
            </a:r>
          </a:p>
          <a:p>
            <a:r>
              <a:rPr lang="en-US" dirty="0" smtClean="0"/>
              <a:t>But with the crisis over, in 2009 43%  of population depended on social transfers, to get poverty levels similar to the 90s.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308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Beneficiaries of Social Programs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758010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8857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569221"/>
              </p:ext>
            </p:extLst>
          </p:nvPr>
        </p:nvGraphicFramePr>
        <p:xfrm>
          <a:off x="457200" y="990601"/>
          <a:ext cx="8229600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1401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Inequality and Poverty Increased to largest in history, National Poverty Headcount more than 50%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96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2800" dirty="0" smtClean="0"/>
              <a:t>Poverty Rate GBA INDEC (Disposable Income)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5770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happened to poverty and inequality after the crisis?</a:t>
            </a:r>
          </a:p>
          <a:p>
            <a:r>
              <a:rPr lang="en-US" dirty="0" smtClean="0"/>
              <a:t>We show that from the peak of the crisis it decreased substantially,  but stayed at the level of the 90s, how it was done?</a:t>
            </a:r>
          </a:p>
          <a:p>
            <a:r>
              <a:rPr lang="en-US" dirty="0" smtClean="0"/>
              <a:t>Furthermore,  current levels of poverty and inequality rest on fragile stance, fiscally unsustainable and generating perverse incentives towards informality and </a:t>
            </a:r>
            <a:r>
              <a:rPr lang="en-US" dirty="0" err="1" smtClean="0"/>
              <a:t>welfarism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04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happened with Poverty and Inequality after Crisis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err="1" smtClean="0"/>
              <a:t>The</a:t>
            </a:r>
            <a:r>
              <a:rPr lang="es-AR" dirty="0" smtClean="0"/>
              <a:t> “</a:t>
            </a:r>
            <a:r>
              <a:rPr lang="es-AR" dirty="0" err="1" smtClean="0"/>
              <a:t>Observed</a:t>
            </a:r>
            <a:r>
              <a:rPr lang="es-AR" dirty="0" smtClean="0"/>
              <a:t>” Indexes (</a:t>
            </a:r>
            <a:r>
              <a:rPr lang="es-AR" dirty="0" err="1" smtClean="0"/>
              <a:t>Disposable</a:t>
            </a:r>
            <a:r>
              <a:rPr lang="es-AR" dirty="0" smtClean="0"/>
              <a:t> </a:t>
            </a:r>
            <a:r>
              <a:rPr lang="es-AR" dirty="0" err="1" smtClean="0"/>
              <a:t>Income</a:t>
            </a:r>
            <a:r>
              <a:rPr lang="es-AR" dirty="0" smtClean="0"/>
              <a:t>):</a:t>
            </a:r>
          </a:p>
          <a:p>
            <a:r>
              <a:rPr lang="es-AR" dirty="0" err="1" smtClean="0"/>
              <a:t>National</a:t>
            </a:r>
            <a:r>
              <a:rPr lang="es-AR" dirty="0" smtClean="0"/>
              <a:t> </a:t>
            </a:r>
            <a:r>
              <a:rPr lang="es-AR" dirty="0" err="1" smtClean="0"/>
              <a:t>Moderate</a:t>
            </a:r>
            <a:r>
              <a:rPr lang="es-AR" dirty="0" smtClean="0"/>
              <a:t> </a:t>
            </a:r>
            <a:r>
              <a:rPr lang="es-AR" dirty="0" err="1" smtClean="0"/>
              <a:t>poverty</a:t>
            </a:r>
            <a:r>
              <a:rPr lang="es-AR" dirty="0" smtClean="0"/>
              <a:t>  </a:t>
            </a:r>
            <a:r>
              <a:rPr lang="es-AR" dirty="0" err="1" smtClean="0"/>
              <a:t>decreased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55</a:t>
            </a:r>
            <a:r>
              <a:rPr lang="es-AR" dirty="0"/>
              <a:t>% </a:t>
            </a:r>
            <a:r>
              <a:rPr lang="es-AR" dirty="0" err="1" smtClean="0"/>
              <a:t>to</a:t>
            </a:r>
            <a:r>
              <a:rPr lang="es-AR" dirty="0" smtClean="0"/>
              <a:t> 30% in 2009, </a:t>
            </a:r>
            <a:r>
              <a:rPr lang="es-AR" dirty="0" err="1" smtClean="0"/>
              <a:t>those</a:t>
            </a:r>
            <a:r>
              <a:rPr lang="es-AR" dirty="0" smtClean="0"/>
              <a:t> are </a:t>
            </a:r>
            <a:r>
              <a:rPr lang="es-AR" dirty="0" err="1" smtClean="0"/>
              <a:t>the</a:t>
            </a:r>
            <a:r>
              <a:rPr lang="es-AR" dirty="0" smtClean="0"/>
              <a:t> “</a:t>
            </a:r>
            <a:r>
              <a:rPr lang="es-AR" dirty="0" err="1" smtClean="0"/>
              <a:t>high</a:t>
            </a:r>
            <a:r>
              <a:rPr lang="es-AR" dirty="0" smtClean="0"/>
              <a:t>” </a:t>
            </a:r>
            <a:r>
              <a:rPr lang="es-AR" dirty="0" err="1" smtClean="0"/>
              <a:t>levels</a:t>
            </a:r>
            <a:r>
              <a:rPr lang="es-AR" dirty="0" smtClean="0"/>
              <a:t> of </a:t>
            </a:r>
            <a:r>
              <a:rPr lang="es-AR" dirty="0" err="1" smtClean="0"/>
              <a:t>the</a:t>
            </a:r>
            <a:r>
              <a:rPr lang="es-AR" dirty="0" smtClean="0"/>
              <a:t> 90s.</a:t>
            </a:r>
          </a:p>
          <a:p>
            <a:r>
              <a:rPr lang="es-AR" dirty="0" smtClean="0"/>
              <a:t>International </a:t>
            </a:r>
            <a:r>
              <a:rPr lang="es-AR" dirty="0" err="1" smtClean="0"/>
              <a:t>poverty</a:t>
            </a:r>
            <a:r>
              <a:rPr lang="es-AR" dirty="0" smtClean="0"/>
              <a:t> 4US$  and 2.5 US$ PPP </a:t>
            </a:r>
            <a:r>
              <a:rPr lang="es-AR" dirty="0" err="1" smtClean="0"/>
              <a:t>also</a:t>
            </a:r>
            <a:r>
              <a:rPr lang="es-AR" dirty="0" smtClean="0"/>
              <a:t> </a:t>
            </a:r>
            <a:r>
              <a:rPr lang="es-AR" dirty="0" err="1" smtClean="0"/>
              <a:t>decreased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38% </a:t>
            </a:r>
            <a:r>
              <a:rPr lang="es-AR" dirty="0" err="1" smtClean="0"/>
              <a:t>to</a:t>
            </a:r>
            <a:r>
              <a:rPr lang="es-AR" dirty="0" smtClean="0"/>
              <a:t> 14% and 23% </a:t>
            </a:r>
            <a:r>
              <a:rPr lang="es-AR" dirty="0" err="1" smtClean="0"/>
              <a:t>to</a:t>
            </a:r>
            <a:r>
              <a:rPr lang="es-AR" dirty="0" smtClean="0"/>
              <a:t> 5%.</a:t>
            </a:r>
          </a:p>
          <a:p>
            <a:r>
              <a:rPr lang="es-AR" dirty="0" smtClean="0"/>
              <a:t>GINI </a:t>
            </a:r>
            <a:r>
              <a:rPr lang="es-AR" dirty="0" err="1" smtClean="0"/>
              <a:t>decreased</a:t>
            </a:r>
            <a:r>
              <a:rPr lang="es-AR" dirty="0" smtClean="0"/>
              <a:t> </a:t>
            </a:r>
            <a:r>
              <a:rPr lang="es-AR" dirty="0" err="1" smtClean="0"/>
              <a:t>from</a:t>
            </a:r>
            <a:r>
              <a:rPr lang="es-AR" dirty="0" smtClean="0"/>
              <a:t> 0.520 </a:t>
            </a:r>
            <a:r>
              <a:rPr lang="es-AR" dirty="0" err="1" smtClean="0"/>
              <a:t>to</a:t>
            </a:r>
            <a:r>
              <a:rPr lang="es-AR" dirty="0" smtClean="0"/>
              <a:t> 0.447</a:t>
            </a:r>
            <a:endParaRPr lang="es-A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02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Gini</a:t>
            </a:r>
            <a:r>
              <a:rPr lang="en-US" dirty="0" smtClean="0"/>
              <a:t> and Poverty 2003-2009</a:t>
            </a:r>
            <a:endParaRPr lang="en-US" dirty="0"/>
          </a:p>
        </p:txBody>
      </p:sp>
      <p:pic>
        <p:nvPicPr>
          <p:cNvPr id="410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9144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83543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National Poverty Indexes 2003-2009</a:t>
            </a:r>
            <a:endParaRPr lang="en-US" sz="40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905000"/>
            <a:ext cx="87630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05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401</TotalTime>
  <Words>1399</Words>
  <Application>Microsoft Macintosh PowerPoint</Application>
  <PresentationFormat>On-screen Show (4:3)</PresentationFormat>
  <Paragraphs>345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Flow</vt:lpstr>
      <vt:lpstr>Social Spending and Income Redistribution in Argentina During the 2000s: the Increasing Role of Noncontributory Pensions  Panel LASA- Friday, 10:30am - 12:15pm, Lincoln Room 5 The Impact of Taxes and Social Spending on Inequality and Poverty in Argentina, Brazil, Mexico and Uruguay Nora Lustig Tulane University Carola Pessino Universidad del CEMA </vt:lpstr>
      <vt:lpstr>Background</vt:lpstr>
      <vt:lpstr>PowerPoint Presentation</vt:lpstr>
      <vt:lpstr>Background</vt:lpstr>
      <vt:lpstr>Poverty Rate GBA INDEC (Disposable Income)</vt:lpstr>
      <vt:lpstr>Findings</vt:lpstr>
      <vt:lpstr>What happened with Poverty and Inequality after Crisis</vt:lpstr>
      <vt:lpstr>Gini and Poverty 2003-2009</vt:lpstr>
      <vt:lpstr>National Poverty Indexes 2003-2009</vt:lpstr>
      <vt:lpstr>Change attributable to “macro” and to “redistribution”</vt:lpstr>
      <vt:lpstr>Change attributable to “macro” and to “redistribution”</vt:lpstr>
      <vt:lpstr>But contribution of market and redistribution differs</vt:lpstr>
      <vt:lpstr>Contribution of Redistribution to Change in Disposable Income Inequality and Poverty</vt:lpstr>
      <vt:lpstr>Flagship programs</vt:lpstr>
      <vt:lpstr>PowerPoint Presentation</vt:lpstr>
      <vt:lpstr>PowerPoint Presentation</vt:lpstr>
      <vt:lpstr>Argentina: Share of Benefits Main Social Programs 1999</vt:lpstr>
      <vt:lpstr>Argentina: Coverage Main Social Programs 2009</vt:lpstr>
      <vt:lpstr>BENEFITS PER BENEFICIARY BY DAY PPP 2005</vt:lpstr>
      <vt:lpstr> </vt:lpstr>
      <vt:lpstr>Percentage of People 65 and Older Receiving Any Kind of Pensions: 2003, 2006 and 2009</vt:lpstr>
      <vt:lpstr>Problems of this redistribution</vt:lpstr>
      <vt:lpstr> ARGENTINA : Government Spending by Category                                             (% of GDP) </vt:lpstr>
      <vt:lpstr>Financing of Government Spending</vt:lpstr>
      <vt:lpstr>Problems of this redistribution</vt:lpstr>
      <vt:lpstr>   Evolution of Contributory, Noncontributory and Moratorium Pensions 2003-2009:   Millions of Individuals   </vt:lpstr>
      <vt:lpstr>Problems of this redistribution</vt:lpstr>
      <vt:lpstr>Beneficiaries of Social Programs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putp</dc:creator>
  <cp:lastModifiedBy>Nora Lustig</cp:lastModifiedBy>
  <cp:revision>27</cp:revision>
  <dcterms:created xsi:type="dcterms:W3CDTF">2013-05-30T13:59:22Z</dcterms:created>
  <dcterms:modified xsi:type="dcterms:W3CDTF">2013-05-31T11:13:47Z</dcterms:modified>
</cp:coreProperties>
</file>